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6" r:id="rId3"/>
    <p:sldId id="257" r:id="rId4"/>
    <p:sldId id="258" r:id="rId5"/>
    <p:sldId id="261" r:id="rId6"/>
    <p:sldId id="262" r:id="rId7"/>
    <p:sldId id="263" r:id="rId8"/>
    <p:sldId id="264" r:id="rId9"/>
    <p:sldId id="259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FEF89-B164-44D5-B0F7-06E337D04929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1A3D-11E5-4138-9B03-BF825379E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FEF89-B164-44D5-B0F7-06E337D04929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1A3D-11E5-4138-9B03-BF825379E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FEF89-B164-44D5-B0F7-06E337D04929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1A3D-11E5-4138-9B03-BF825379E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FEF89-B164-44D5-B0F7-06E337D04929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1A3D-11E5-4138-9B03-BF825379E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FEF89-B164-44D5-B0F7-06E337D04929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1A3D-11E5-4138-9B03-BF825379E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FEF89-B164-44D5-B0F7-06E337D04929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1A3D-11E5-4138-9B03-BF825379E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FEF89-B164-44D5-B0F7-06E337D04929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1A3D-11E5-4138-9B03-BF825379E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FEF89-B164-44D5-B0F7-06E337D04929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1A3D-11E5-4138-9B03-BF825379E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FEF89-B164-44D5-B0F7-06E337D04929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1A3D-11E5-4138-9B03-BF825379E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FEF89-B164-44D5-B0F7-06E337D04929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1A3D-11E5-4138-9B03-BF825379E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FEF89-B164-44D5-B0F7-06E337D04929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1A3D-11E5-4138-9B03-BF825379E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FEF89-B164-44D5-B0F7-06E337D04929}" type="datetimeFigureOut">
              <a:rPr lang="ru-RU" smtClean="0"/>
              <a:pPr/>
              <a:t>24.08.2016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F1A3D-11E5-4138-9B03-BF825379EF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600" b="1" spc="50" dirty="0" smtClean="0">
                <a:ln w="11430"/>
                <a:solidFill>
                  <a:schemeClr val="accent2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Система подготовки к </a:t>
            </a:r>
            <a:r>
              <a:rPr lang="ru-RU" sz="6600" b="1" spc="50" dirty="0" smtClean="0">
                <a:ln w="11430"/>
                <a:solidFill>
                  <a:schemeClr val="accent2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ГИА.</a:t>
            </a:r>
            <a:r>
              <a:rPr lang="ru-RU" sz="6600" b="1" spc="50" dirty="0" smtClean="0">
                <a:ln w="11430"/>
                <a:solidFill>
                  <a:schemeClr val="accent2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/>
            </a:r>
            <a:br>
              <a:rPr lang="ru-RU" sz="6600" b="1" spc="50" dirty="0" smtClean="0">
                <a:ln w="11430"/>
                <a:solidFill>
                  <a:schemeClr val="accent2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endParaRPr lang="ru-RU" sz="66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400800" cy="1643074"/>
          </a:xfrm>
        </p:spPr>
        <p:txBody>
          <a:bodyPr>
            <a:normAutofit/>
          </a:bodyPr>
          <a:lstStyle/>
          <a:p>
            <a:r>
              <a:rPr lang="ru-RU" b="1" spc="50" dirty="0" smtClean="0">
                <a:ln w="11430"/>
                <a:solidFill>
                  <a:schemeClr val="accent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Учитель математики МБОУСОШ № 10 </a:t>
            </a:r>
            <a:br>
              <a:rPr lang="ru-RU" b="1" spc="50" dirty="0" smtClean="0">
                <a:ln w="11430"/>
                <a:solidFill>
                  <a:schemeClr val="accent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ru-RU" b="1" spc="50" dirty="0" smtClean="0">
                <a:ln w="11430"/>
                <a:solidFill>
                  <a:schemeClr val="accent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  <a:r>
              <a:rPr lang="ru-RU" b="1" spc="50" dirty="0" err="1" smtClean="0">
                <a:ln w="11430"/>
                <a:solidFill>
                  <a:schemeClr val="accent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Утюжникова</a:t>
            </a:r>
            <a:r>
              <a:rPr lang="ru-RU" b="1" spc="50" dirty="0" smtClean="0">
                <a:ln w="11430"/>
                <a:solidFill>
                  <a:schemeClr val="accent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 Ольга </a:t>
            </a:r>
            <a:r>
              <a:rPr lang="ru-RU" b="1" spc="50" dirty="0" smtClean="0">
                <a:ln w="11430"/>
                <a:solidFill>
                  <a:schemeClr val="accent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Алексеевна</a:t>
            </a:r>
            <a:r>
              <a:rPr lang="ru-RU" b="1" spc="50" dirty="0" smtClean="0">
                <a:ln w="11430"/>
                <a:solidFill>
                  <a:schemeClr val="accent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.</a:t>
            </a:r>
            <a:endParaRPr lang="ru-RU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Моя цель состоит в том, чтобы помочь каждому школьнику научиться  решать задачи, оформлять их чётко и компактно. Развиваю способность мыслить свободно, без страха, творчески. Стараюсь давать возможность каждому школьнику расти настолько, насколько он способен.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В готовности учащихся к сдаче экзамена в форме ГИА можно выделить следующие составляющие:</a:t>
            </a:r>
          </a:p>
          <a:p>
            <a:r>
              <a:rPr lang="ru-RU" dirty="0" smtClean="0"/>
              <a:t>- информационная готовность (информированность о правилах поведения на экзамене, информированность о правилах заполнения бланков );</a:t>
            </a:r>
          </a:p>
          <a:p>
            <a:r>
              <a:rPr lang="ru-RU" dirty="0" smtClean="0"/>
              <a:t>- предметная готовность или содержательная (готовность по определенному предмету, умение решать тестовые задания);</a:t>
            </a:r>
          </a:p>
          <a:p>
            <a:r>
              <a:rPr lang="ru-RU" dirty="0" smtClean="0"/>
              <a:t>- психологическая готовность (состояние готовности – "настрой", внутренняя настроенность на определенное поведение, ориентированность на целесообразные действия, актуализация и приспособление возможностей личности для успешных действий в ситуации сдачи экзамена).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1857388"/>
          </a:xfrm>
        </p:spPr>
        <p:txBody>
          <a:bodyPr>
            <a:normAutofit fontScale="90000"/>
          </a:bodyPr>
          <a:lstStyle/>
          <a:p>
            <a:r>
              <a:rPr lang="ru-RU" dirty="0"/>
              <a:t>Некоторые выводы о психологической подготовке к ГИА.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714620"/>
            <a:ext cx="8183880" cy="300039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Экзамен не должен стать для ученика испытанием на прочность нервной системы. </a:t>
            </a:r>
          </a:p>
          <a:p>
            <a:pPr lvl="0"/>
            <a:r>
              <a:rPr lang="ru-RU" dirty="0"/>
              <a:t>Чем раньше начинается подготовка к экзамену, тем легче пройдёт сдача экзамена. </a:t>
            </a:r>
          </a:p>
          <a:p>
            <a:pPr lvl="0"/>
            <a:r>
              <a:rPr lang="ru-RU" dirty="0"/>
              <a:t> Подготовка к экзамену – это не «натаскивание» выпускника на задания, аналогичные заданиям прошлых лет. </a:t>
            </a:r>
          </a:p>
          <a:p>
            <a:pPr lvl="0"/>
            <a:r>
              <a:rPr lang="ru-RU" dirty="0"/>
              <a:t>Подготовка означает изучение программного материала с включением заданий в формах, используемых при итоговой аттестации. 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Принципиально важно наличие единой позиции у всех участников образовательного процесса – учителей, учеников, родителей – по отношению к самой итоговой аттестации и к готовности выпускников.</a:t>
            </a:r>
            <a:endParaRPr lang="en-US" sz="24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339973"/>
          </a:xfrm>
        </p:spPr>
        <p:txBody>
          <a:bodyPr/>
          <a:lstStyle/>
          <a:p>
            <a:r>
              <a:rPr lang="ru-RU" dirty="0" smtClean="0"/>
              <a:t>Другое непременное условие хорошей результативности экзамена – стремление самого школьника к успеху.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/>
              <a:t>Базовый уровень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Количество баллов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Сдавали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г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/>
          <a:lstStyle/>
          <a:p>
            <a:r>
              <a:rPr lang="en-US" dirty="0" smtClean="0"/>
              <a:t>2015</a:t>
            </a:r>
            <a:r>
              <a:rPr lang="ru-RU" dirty="0" smtClean="0"/>
              <a:t>г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785926"/>
          <a:ext cx="783772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  <a:gridCol w="391886"/>
              </a:tblGrid>
              <a:tr h="370840"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2016г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3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Autofit/>
          </a:bodyPr>
          <a:lstStyle/>
          <a:p>
            <a:r>
              <a:rPr lang="ru-RU" sz="2800" dirty="0" smtClean="0"/>
              <a:t>2015г.         </a:t>
            </a:r>
            <a:r>
              <a:rPr lang="ru-RU" sz="2800" b="1" dirty="0"/>
              <a:t>Средний балл – 17,14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                      </a:t>
            </a:r>
            <a:r>
              <a:rPr lang="ru-RU" sz="2800" b="1" dirty="0" smtClean="0"/>
              <a:t>Средняя </a:t>
            </a:r>
            <a:r>
              <a:rPr lang="ru-RU" sz="2800" b="1" dirty="0"/>
              <a:t>оценка  - </a:t>
            </a:r>
            <a:r>
              <a:rPr lang="ru-RU" sz="2800" b="1" dirty="0" smtClean="0"/>
              <a:t>4,57</a:t>
            </a:r>
            <a:r>
              <a:rPr lang="ru-RU" sz="2800" dirty="0" smtClean="0"/>
              <a:t>(по краю</a:t>
            </a:r>
            <a:r>
              <a:rPr lang="ru-RU" sz="2800" b="1" dirty="0" smtClean="0"/>
              <a:t> </a:t>
            </a:r>
            <a:r>
              <a:rPr lang="ru-RU" sz="2800" dirty="0" smtClean="0"/>
              <a:t>-3,66; по России -3,95)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                           Успеваемость   </a:t>
            </a:r>
            <a:r>
              <a:rPr lang="ru-RU" sz="2800" dirty="0"/>
              <a:t>-  100%</a:t>
            </a:r>
            <a:br>
              <a:rPr lang="ru-RU" sz="2800" dirty="0"/>
            </a:br>
            <a:r>
              <a:rPr lang="ru-RU" sz="2800" dirty="0" smtClean="0"/>
              <a:t>                        Качество  </a:t>
            </a:r>
            <a:r>
              <a:rPr lang="ru-RU" sz="2800" dirty="0"/>
              <a:t>-    </a:t>
            </a:r>
            <a:r>
              <a:rPr lang="ru-RU" sz="2800" dirty="0" smtClean="0"/>
              <a:t>85,9 </a:t>
            </a:r>
            <a:r>
              <a:rPr lang="ru-RU" sz="2800" dirty="0"/>
              <a:t>%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2016г.          </a:t>
            </a:r>
            <a:r>
              <a:rPr lang="ru-RU" b="1" dirty="0"/>
              <a:t>Средний балл – 17,52</a:t>
            </a:r>
            <a:endParaRPr lang="ru-RU" dirty="0"/>
          </a:p>
          <a:p>
            <a:pPr>
              <a:buNone/>
            </a:pPr>
            <a:r>
              <a:rPr lang="ru-RU" b="1" dirty="0" smtClean="0"/>
              <a:t>                     Средняя </a:t>
            </a:r>
            <a:r>
              <a:rPr lang="ru-RU" b="1" dirty="0"/>
              <a:t>оценка  - </a:t>
            </a:r>
            <a:r>
              <a:rPr lang="ru-RU" b="1" dirty="0" smtClean="0"/>
              <a:t>4,73 </a:t>
            </a:r>
            <a:r>
              <a:rPr lang="ru-RU" dirty="0" smtClean="0"/>
              <a:t>( по краю – 3,9; по России – 4,14)</a:t>
            </a:r>
            <a:r>
              <a:rPr lang="ru-RU" b="1" dirty="0" smtClean="0"/>
              <a:t> </a:t>
            </a:r>
            <a:endParaRPr lang="ru-RU" dirty="0"/>
          </a:p>
          <a:p>
            <a:pPr>
              <a:buNone/>
            </a:pPr>
            <a:r>
              <a:rPr lang="ru-RU" dirty="0" smtClean="0"/>
              <a:t>                     Успеваемость   </a:t>
            </a:r>
            <a:r>
              <a:rPr lang="ru-RU" dirty="0"/>
              <a:t>-  100%</a:t>
            </a:r>
          </a:p>
          <a:p>
            <a:pPr>
              <a:buNone/>
            </a:pPr>
            <a:r>
              <a:rPr lang="ru-RU" dirty="0" smtClean="0"/>
              <a:t>                        Качество  </a:t>
            </a:r>
            <a:r>
              <a:rPr lang="ru-RU" dirty="0"/>
              <a:t>-    91,3 %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0180"/>
          </a:xfrm>
        </p:spPr>
        <p:txBody>
          <a:bodyPr>
            <a:normAutofit/>
          </a:bodyPr>
          <a:lstStyle/>
          <a:p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8"/>
            <a:ext cx="8229600" cy="155415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Для успешной сдачи ученик должен знать процедуру экзамена, понимать смысл предлагаемых заданий и владеть методами их выполнения, уметь правильно оформить результаты выполнения заданий, уметь распределять общее время экзамена на все задания, иметь собственную оценку своих достижений в изучении предмета. Успех во многом определяется тем, насколько эффективна подготовительная работа. </a:t>
            </a:r>
            <a:endParaRPr lang="ru-RU" dirty="0"/>
          </a:p>
        </p:txBody>
      </p:sp>
      <p:pic>
        <p:nvPicPr>
          <p:cNvPr id="6" name="Picture 8" descr="http://pozdravleniya-s.3dn.ru/_ld/0/s357991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09" y="785794"/>
            <a:ext cx="3496261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454</Words>
  <Application>Microsoft Office PowerPoint</Application>
  <PresentationFormat>Экран (4:3)</PresentationFormat>
  <Paragraphs>130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Система подготовки к ГИА. </vt:lpstr>
      <vt:lpstr>Моя цель состоит в том, чтобы помочь каждому школьнику научиться  решать задачи, оформлять их чётко и компактно. Развиваю способность мыслить свободно, без страха, творчески. Стараюсь давать возможность каждому школьнику расти настолько, насколько он способен. </vt:lpstr>
      <vt:lpstr>Некоторые выводы о психологической подготовке к ГИА.  </vt:lpstr>
      <vt:lpstr>Принципиально важно наличие единой позиции у всех участников образовательного процесса – учителей, учеников, родителей – по отношению к самой итоговой аттестации и к готовности выпускников.</vt:lpstr>
      <vt:lpstr>Базовый уровень </vt:lpstr>
      <vt:lpstr>2015г</vt:lpstr>
      <vt:lpstr>2016г</vt:lpstr>
      <vt:lpstr>2015г.         Средний балл – 17,14                        Средняя оценка  - 4,57(по краю -3,66; по России -3,95)                             Успеваемость   -  100%                         Качество  -    85,9 % </vt:lpstr>
      <vt:lpstr>Слайд 9</vt:lpstr>
      <vt:lpstr>Спасибо за внимание!!!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подготовки к ГИА </dc:title>
  <dc:creator>Admin</dc:creator>
  <cp:lastModifiedBy>Admin</cp:lastModifiedBy>
  <cp:revision>15</cp:revision>
  <dcterms:created xsi:type="dcterms:W3CDTF">2016-08-23T15:43:51Z</dcterms:created>
  <dcterms:modified xsi:type="dcterms:W3CDTF">2016-08-23T17:49:56Z</dcterms:modified>
</cp:coreProperties>
</file>